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266" r:id="rId3"/>
    <p:sldId id="262" r:id="rId4"/>
    <p:sldId id="304" r:id="rId5"/>
    <p:sldId id="302" r:id="rId6"/>
    <p:sldId id="301" r:id="rId7"/>
    <p:sldId id="305" r:id="rId8"/>
    <p:sldId id="307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gy mekhiel" initials="nm" lastIdx="1" clrIdx="0">
    <p:extLst>
      <p:ext uri="{19B8F6BF-5375-455C-9EA6-DF929625EA0E}">
        <p15:presenceInfo xmlns:p15="http://schemas.microsoft.com/office/powerpoint/2012/main" userId="8d291840988a017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BA3"/>
    <a:srgbClr val="FFC4C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7" autoAdjust="0"/>
    <p:restoredTop sz="94780"/>
  </p:normalViewPr>
  <p:slideViewPr>
    <p:cSldViewPr snapToGrid="0" snapToObjects="1">
      <p:cViewPr varScale="1">
        <p:scale>
          <a:sx n="101" d="100"/>
          <a:sy n="101" d="100"/>
        </p:scale>
        <p:origin x="1397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60152-0BA7-FA48-AF82-9283340C6637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E06E0-08BE-1B43-8576-BB4E7355F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0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9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7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65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3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3750" b="0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50pt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200" b="0" i="0" baseline="0">
                <a:solidFill>
                  <a:schemeClr val="accent3"/>
                </a:solidFill>
                <a:latin typeface="+mn-lt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718553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824387"/>
            <a:ext cx="12954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228600" y="117584"/>
            <a:ext cx="2819400" cy="8760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7970521" y="4850508"/>
            <a:ext cx="597809" cy="1857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7448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gradFill>
          <a:gsLst>
            <a:gs pos="30000">
              <a:schemeClr val="tx2"/>
            </a:gs>
            <a:gs pos="100000">
              <a:srgbClr val="009FDF"/>
            </a:gs>
            <a:gs pos="65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3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3750" b="0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50pt Intel Clear pro Title</a:t>
            </a:r>
            <a:br>
              <a:rPr lang="en-US" dirty="0"/>
            </a:br>
            <a:r>
              <a:rPr lang="en-US" dirty="0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200" b="0" i="0" baseline="0">
                <a:solidFill>
                  <a:schemeClr val="accent3"/>
                </a:solidFill>
                <a:latin typeface="+mn-lt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718553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824387"/>
            <a:ext cx="12954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074" name="Picture 2" descr="C:\Users\MELYSS~1\AppData\Local\Temp\SNAGHTML2ed07bc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400051"/>
            <a:ext cx="2743200" cy="69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7900246" y="4824387"/>
            <a:ext cx="765549" cy="2378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48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72400" y="4824387"/>
            <a:ext cx="12954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6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/>
              <a:t>14pt Intel Clear fourth level</a:t>
            </a:r>
          </a:p>
          <a:p>
            <a:pPr lvl="4"/>
            <a:r>
              <a:rPr lang="en-US" dirty="0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412344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5" y="1203325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830765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350">
                <a:latin typeface="Intel Clear"/>
              </a:defRPr>
            </a:lvl1pPr>
          </a:lstStyle>
          <a:p>
            <a:r>
              <a:rPr lang="en-US" sz="825">
                <a:latin typeface="Arial"/>
              </a:rPr>
              <a:t>Click icon to add picture</a:t>
            </a:r>
            <a:endParaRPr lang="en-US" sz="825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830765" y="2843898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350">
                <a:latin typeface="Intel Clear"/>
              </a:defRPr>
            </a:lvl1pPr>
          </a:lstStyle>
          <a:p>
            <a:r>
              <a:rPr lang="en-US" sz="825">
                <a:latin typeface="Arial"/>
              </a:rPr>
              <a:t>Click icon to add picture</a:t>
            </a:r>
            <a:endParaRPr lang="en-US" sz="825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582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5" y="1203325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5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83885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5" y="1203326"/>
            <a:ext cx="8228013" cy="3425825"/>
          </a:xfrm>
        </p:spPr>
        <p:txBody>
          <a:bodyPr anchor="ctr" anchorCtr="0"/>
          <a:lstStyle>
            <a:lvl1pPr marL="142875" indent="-142875">
              <a:defRPr sz="2700" b="1" baseline="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  <a:lvl2pPr marL="313135" indent="-169069">
              <a:buFont typeface="Intel Clear" pitchFamily="34" charset="0"/>
              <a:buChar char="–"/>
              <a:defRPr sz="900" baseline="0">
                <a:latin typeface="+mn-lt"/>
                <a:cs typeface="Arial" panose="020B0604020202020204" pitchFamily="34" charset="0"/>
              </a:defRPr>
            </a:lvl2pPr>
            <a:lvl3pPr marL="514350" indent="-171450">
              <a:buFont typeface="Intel Clear" pitchFamily="34" charset="0"/>
              <a:buChar char="–"/>
              <a:defRPr sz="900">
                <a:latin typeface="+mn-lt"/>
              </a:defRPr>
            </a:lvl3pPr>
            <a:lvl4pPr>
              <a:buFont typeface="Intel Clear" pitchFamily="34" charset="0"/>
              <a:buChar char="–"/>
              <a:defRPr sz="825">
                <a:latin typeface="+mn-lt"/>
              </a:defRPr>
            </a:lvl4pPr>
            <a:lvl5pPr>
              <a:buFont typeface="Intel Clear" pitchFamily="34" charset="0"/>
              <a:buChar char="–"/>
              <a:defRPr sz="788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1889781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>
                <a:latin typeface="+mj-lt"/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8217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5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8" y="4975796"/>
            <a:ext cx="184731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75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42599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482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5" y="2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1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050" dirty="0" smtClean="0">
                <a:solidFill>
                  <a:schemeClr val="tx2"/>
                </a:solidFill>
              </a:defRPr>
            </a:lvl3pPr>
            <a:lvl4pPr>
              <a:defRPr lang="en-US" sz="900" dirty="0" smtClean="0">
                <a:solidFill>
                  <a:schemeClr val="tx2"/>
                </a:solidFill>
              </a:defRPr>
            </a:lvl4pPr>
            <a:lvl5pPr>
              <a:defRPr lang="en-US" sz="9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09027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3000" b="0" cap="none" spc="0" baseline="0">
                <a:solidFill>
                  <a:schemeClr val="tx2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200" b="0" baseline="0">
                <a:solidFill>
                  <a:schemeClr val="accent2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72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3000" b="0" cap="none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200" b="0" i="0" baseline="0">
                <a:solidFill>
                  <a:srgbClr val="F3D54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718553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824387"/>
            <a:ext cx="12954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7888425" y="4842926"/>
            <a:ext cx="762001" cy="2367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5737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3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3000" b="0" baseline="0">
                <a:solidFill>
                  <a:schemeClr val="accent2"/>
                </a:solidFill>
                <a:latin typeface="Arial" panose="020B0604020202020204" pitchFamily="34" charset="0"/>
                <a:ea typeface="Intel Clear"/>
                <a:cs typeface="Arial" panose="020B060402020202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5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3000" b="0" cap="none" spc="0" baseline="0">
                <a:solidFill>
                  <a:schemeClr val="tx2"/>
                </a:solidFill>
                <a:latin typeface="Arial" panose="020B0604020202020204" pitchFamily="34" charset="0"/>
                <a:ea typeface="Intel Clear" panose="020B0604020203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264104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9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3000" b="0" cap="none" spc="0" baseline="0">
                <a:solidFill>
                  <a:schemeClr val="bg1">
                    <a:alpha val="90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40pt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200" b="0" baseline="0">
                <a:solidFill>
                  <a:schemeClr val="accent3"/>
                </a:solidFill>
                <a:latin typeface="+mn-lt"/>
                <a:cs typeface="Arial" panose="020B060402020202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718553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824387"/>
            <a:ext cx="12954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 userDrawn="1"/>
        </p:nvSpPr>
        <p:spPr>
          <a:xfrm>
            <a:off x="3461241" y="4901320"/>
            <a:ext cx="2593181" cy="121286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l" rtl="0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 sz="900" b="1" i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i="1" kern="1200">
                <a:solidFill>
                  <a:srgbClr val="0000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750" dirty="0">
                <a:solidFill>
                  <a:srgbClr val="FFFF00"/>
                </a:solidFill>
              </a:rPr>
              <a:t>IXPUG 2016 Annual Meeting</a:t>
            </a:r>
          </a:p>
        </p:txBody>
      </p:sp>
      <p:pic>
        <p:nvPicPr>
          <p:cNvPr id="12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7892068" y="4842636"/>
            <a:ext cx="706819" cy="2196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0473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88038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7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1905002" y="1543051"/>
            <a:ext cx="5333999" cy="16573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8658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5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0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5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20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6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13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6DED3-E673-C043-99DB-2BD7B327A05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95BEA-FA6B-174C-BFD9-DCF88C8CA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0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72641"/>
            <a:ext cx="9144000" cy="384048"/>
          </a:xfrm>
          <a:prstGeom prst="rect">
            <a:avLst/>
          </a:prstGeom>
          <a:gradFill flip="none" rotWithShape="1">
            <a:gsLst>
              <a:gs pos="32000">
                <a:schemeClr val="tx2"/>
              </a:gs>
              <a:gs pos="95000">
                <a:srgbClr val="009FDF"/>
              </a:gs>
              <a:gs pos="78000">
                <a:srgbClr val="0071C5"/>
              </a:gs>
            </a:gsLst>
            <a:lin ang="1986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18553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6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824387"/>
            <a:ext cx="12954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 descr="C:\Users\MELYSS~1\AppData\Local\Temp\SNAGHTML2ed56854.PNG"/>
          <p:cNvPicPr>
            <a:picLocks noChangeAspect="1" noChangeArrowheads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3" t="20185" r="4315" b="26597"/>
          <a:stretch/>
        </p:blipFill>
        <p:spPr bwMode="auto">
          <a:xfrm>
            <a:off x="7860561" y="4841710"/>
            <a:ext cx="769830" cy="23919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1039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342900" rtl="0" eaLnBrk="1" latinLnBrk="0" hangingPunct="1">
        <a:lnSpc>
          <a:spcPct val="100000"/>
        </a:lnSpc>
        <a:spcBef>
          <a:spcPct val="0"/>
        </a:spcBef>
        <a:buNone/>
        <a:defRPr sz="2100" b="0" i="0" kern="1200" spc="0" baseline="0">
          <a:solidFill>
            <a:schemeClr val="tx2"/>
          </a:solidFill>
          <a:latin typeface="+mj-lt"/>
          <a:ea typeface="Intel Clear"/>
          <a:cs typeface="Arial" panose="020B0604020202020204" pitchFamily="34" charset="0"/>
        </a:defRPr>
      </a:lvl1pPr>
    </p:titleStyle>
    <p:bodyStyle>
      <a:lvl1pPr marL="0" indent="0" algn="l" defTabSz="342900" rtl="0" eaLnBrk="1" latinLnBrk="0" hangingPunct="1">
        <a:spcBef>
          <a:spcPts val="900"/>
        </a:spcBef>
        <a:spcAft>
          <a:spcPts val="0"/>
        </a:spcAft>
        <a:buFont typeface="Wingdings" panose="05000000000000000000" pitchFamily="2" charset="2"/>
        <a:buNone/>
        <a:defRPr sz="1350" b="0" kern="1200">
          <a:solidFill>
            <a:srgbClr val="0071C5"/>
          </a:solidFill>
          <a:latin typeface="+mn-lt"/>
          <a:ea typeface="+mn-ea"/>
          <a:cs typeface="Arial" panose="020B0604020202020204" pitchFamily="34" charset="0"/>
        </a:defRPr>
      </a:lvl1pPr>
      <a:lvl2pPr marL="169069" indent="-169069" algn="l" defTabSz="342900" rtl="0" eaLnBrk="1" latinLnBrk="0" hangingPunct="1">
        <a:spcBef>
          <a:spcPts val="900"/>
        </a:spcBef>
        <a:buFont typeface="Wingdings" charset="2"/>
        <a:buChar char="§"/>
        <a:defRPr sz="1200" kern="1200" baseline="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428625" indent="-171450" algn="l" defTabSz="342900" rtl="0" eaLnBrk="1" latinLnBrk="0" hangingPunct="1">
        <a:spcBef>
          <a:spcPts val="600"/>
        </a:spcBef>
        <a:buFont typeface="Intel Clear" panose="020B0604020203020204" pitchFamily="34" charset="0"/>
        <a:buChar char="–"/>
        <a:defRPr sz="120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3pPr>
      <a:lvl4pPr marL="727472" indent="-171450" algn="l" defTabSz="342900" rtl="0" eaLnBrk="1" latinLnBrk="0" hangingPunct="1">
        <a:spcBef>
          <a:spcPct val="20000"/>
        </a:spcBef>
        <a:buFont typeface="Arial"/>
        <a:buChar char="–"/>
        <a:defRPr sz="105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4pPr>
      <a:lvl5pPr marL="989410" indent="-171450" algn="l" defTabSz="3429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05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40075DE-DC17-A946-BC7F-2E635EE58D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2575" y="136027"/>
            <a:ext cx="7859306" cy="1874142"/>
          </a:xfrm>
        </p:spPr>
        <p:txBody>
          <a:bodyPr>
            <a:noAutofit/>
          </a:bodyPr>
          <a:lstStyle/>
          <a:p>
            <a:br>
              <a:rPr lang="en-CA" sz="3600" dirty="0"/>
            </a:br>
            <a:r>
              <a:rPr lang="en-CA" sz="3200" dirty="0"/>
              <a:t> </a:t>
            </a:r>
            <a:r>
              <a:rPr lang="en-CA" dirty="0"/>
              <a:t> </a:t>
            </a:r>
            <a:r>
              <a:rPr lang="en-CA" sz="3200" dirty="0"/>
              <a:t>No Instruction Computing Using Pointers and Operations  in Registers for Adaptable Architecture</a:t>
            </a:r>
            <a:br>
              <a:rPr lang="en-CA" sz="3200" dirty="0"/>
            </a:br>
            <a:br>
              <a:rPr kumimoji="1" lang="en-US" altLang="ja-JP" dirty="0"/>
            </a:br>
            <a:r>
              <a:rPr kumimoji="1" lang="en-US" altLang="ja-JP" sz="3200" dirty="0"/>
              <a:t>IXPUG</a:t>
            </a:r>
            <a:r>
              <a:rPr kumimoji="1" lang="en-US" altLang="ja-JP" sz="3600" dirty="0"/>
              <a:t> Annual Meeting 2020</a:t>
            </a:r>
            <a:endParaRPr kumimoji="1" lang="ja-JP" alt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78724"/>
            <a:ext cx="6400800" cy="1314450"/>
          </a:xfrm>
        </p:spPr>
        <p:txBody>
          <a:bodyPr>
            <a:normAutofit fontScale="55000" lnSpcReduction="20000"/>
          </a:bodyPr>
          <a:lstStyle/>
          <a:p>
            <a:r>
              <a:rPr lang="en-CA" b="1" dirty="0"/>
              <a:t>Dr. Nagi Mekhiel</a:t>
            </a:r>
          </a:p>
          <a:p>
            <a:r>
              <a:rPr lang="en-CA" b="1" dirty="0"/>
              <a:t>Department of Electrical, Computer and Biomedical Engineering</a:t>
            </a:r>
          </a:p>
          <a:p>
            <a:r>
              <a:rPr lang="en-CA" b="1" dirty="0"/>
              <a:t>Ryerson University, Toronto, CANADA</a:t>
            </a:r>
          </a:p>
          <a:p>
            <a:r>
              <a:rPr lang="en-CA" b="1" dirty="0"/>
              <a:t>nmekhiel@ee.ryerson.ca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7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521" y="1345213"/>
            <a:ext cx="85928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Current architectures depend on delivering maximum numbers of instructions per cycle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Performance  more dependent on memory bandwidth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Must use program counter each cycle to fetch instructions from memory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Issuing parallel instructions is complicated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Operations have more localities than data and could move to registers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279102" y="450674"/>
            <a:ext cx="8403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dirty="0"/>
              <a:t>Introduction</a:t>
            </a:r>
            <a:r>
              <a:rPr lang="en-CA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693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733" y="380902"/>
            <a:ext cx="84605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It uses load to transfer operations and operands from memory to the register file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It eliminates the use of a program counter that points only to one instruction at a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Single operation register pointer stores multiple pointers each  points to one operation in another lower level registers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The last  field of register pointer points to the next operation register that loads the next block of code to be executed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 It executes multiple operations in parallel if the mode in operation pointer indicates a parallel 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561732" y="-92278"/>
            <a:ext cx="8403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No Instructions Computing Concept </a:t>
            </a:r>
          </a:p>
        </p:txBody>
      </p:sp>
    </p:spTree>
    <p:extLst>
      <p:ext uri="{BB962C8B-B14F-4D97-AF65-F5344CB8AC3E}">
        <p14:creationId xmlns:p14="http://schemas.microsoft.com/office/powerpoint/2010/main" val="303802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1525" y="869224"/>
            <a:ext cx="84605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461017" y="0"/>
            <a:ext cx="8403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The Concept and Organization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A7FA97-FF77-40D0-899F-1681B461E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164" y="460980"/>
            <a:ext cx="6476370" cy="460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5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175366" y="54050"/>
            <a:ext cx="8403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 Example of an application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7AAE240-AEFB-4B66-B494-2CE2A2E5B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059" y="33074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7A5451D-D6E3-480A-8CED-B49645A82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059" y="423916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B8C6C-9B43-424E-8141-8713C0411E33}"/>
              </a:ext>
            </a:extLst>
          </p:cNvPr>
          <p:cNvSpPr txBox="1"/>
          <p:nvPr/>
        </p:nvSpPr>
        <p:spPr>
          <a:xfrm>
            <a:off x="250521" y="541099"/>
            <a:ext cx="8328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for(</a:t>
            </a:r>
            <a:r>
              <a:rPr lang="en-CA" sz="20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=0; </a:t>
            </a:r>
            <a:r>
              <a:rPr lang="en-CA" sz="20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&lt;</a:t>
            </a:r>
            <a:r>
              <a:rPr lang="en-CA" sz="20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N;i</a:t>
            </a: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++){A[</a:t>
            </a:r>
            <a:r>
              <a:rPr lang="en-CA" sz="20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]=A[</a:t>
            </a:r>
            <a:r>
              <a:rPr lang="en-CA" sz="20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  <a:r>
              <a:rPr lang="en-CA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+B;}. </a:t>
            </a:r>
            <a:endParaRPr lang="en-CA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89A5D8-44C9-4E09-9067-897C6942A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4248" y="926867"/>
            <a:ext cx="5454312" cy="423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18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215413" y="-158784"/>
            <a:ext cx="84033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dirty="0"/>
              <a:t>Performance Evaluation</a:t>
            </a:r>
          </a:p>
          <a:p>
            <a:pPr algn="ctr"/>
            <a:endParaRPr lang="en-CA" sz="36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70AFAE0-B04B-4A4C-8DEC-13F4972B5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58" y="4047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FD8678-637D-4E26-93CD-301B5CAD0B72}"/>
              </a:ext>
            </a:extLst>
          </p:cNvPr>
          <p:cNvSpPr txBox="1"/>
          <p:nvPr/>
        </p:nvSpPr>
        <p:spPr>
          <a:xfrm>
            <a:off x="517868" y="477998"/>
            <a:ext cx="85203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for(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=0; 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&lt;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N;i</a:t>
            </a: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++){A[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]=A[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</a:t>
            </a:r>
            <a:r>
              <a:rPr lang="en-CA" sz="1800" dirty="0"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+B;}.  Register access=1 cycle, Memory access = 2 cycle</a:t>
            </a:r>
            <a:endParaRPr lang="en-CA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AA2EA9-9DE8-4F6D-831F-4B7F90FBB726}"/>
              </a:ext>
            </a:extLst>
          </p:cNvPr>
          <p:cNvSpPr txBox="1"/>
          <p:nvPr/>
        </p:nvSpPr>
        <p:spPr>
          <a:xfrm>
            <a:off x="0" y="760792"/>
            <a:ext cx="8199372" cy="5782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Conventional Architecture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Total time = 5Nx1 cycle for executing instructions + 2Nx2 cycles for data + 5Nx2 cycle for instructions memory= 19N cycles</a:t>
            </a:r>
            <a:endParaRPr lang="en-CA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Memory BW requirements = (2N+5N)x4B/19N= 1.5B/cycle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 Instructions Computing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Total time= 5Nx1 cycle for executing instructions + 6x2 cycles to load the pointer and operations + 2Nx2 cycles for data load and store= (9N + 12) cycles</a:t>
            </a: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Memory BW requirements= 2Nx4B/(9N+12) = .89 B/cycle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Gain: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Performance gain= 19N/(9N+12) = about 200% and  Memory BW reduction = 1.5B/.89 B= 168 % </a:t>
            </a:r>
            <a:endParaRPr lang="en-CA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1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1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02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BD2D3A-7414-4879-9B3D-360AD86E30A3}"/>
              </a:ext>
            </a:extLst>
          </p:cNvPr>
          <p:cNvSpPr txBox="1"/>
          <p:nvPr/>
        </p:nvSpPr>
        <p:spPr>
          <a:xfrm>
            <a:off x="0" y="47982"/>
            <a:ext cx="84033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Conclusions</a:t>
            </a:r>
          </a:p>
          <a:p>
            <a:pPr algn="ctr"/>
            <a:endParaRPr lang="en-CA" sz="3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14DE09-A454-45AE-8FE3-4CFFEFB5A648}"/>
              </a:ext>
            </a:extLst>
          </p:cNvPr>
          <p:cNvSpPr/>
          <p:nvPr/>
        </p:nvSpPr>
        <p:spPr>
          <a:xfrm>
            <a:off x="250620" y="459773"/>
            <a:ext cx="84871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No Instructions Computing eliminates the use of program counter and  reduces memory bandwidth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It is adaptable  and supports  SIMD and parallel operations Parallel operations from a single operation register </a:t>
            </a:r>
            <a:r>
              <a:rPr lang="en-CA" sz="2000"/>
              <a:t>pointer eliminates </a:t>
            </a:r>
            <a:r>
              <a:rPr lang="en-CA" sz="2000" dirty="0"/>
              <a:t>the overhead of synchronization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Future work needs to implement it using suitable technology like FPGA and develop software tools to run  actual applications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1822AC-F331-4FBD-A4E7-B05A363A6187}"/>
              </a:ext>
            </a:extLst>
          </p:cNvPr>
          <p:cNvSpPr txBox="1"/>
          <p:nvPr/>
        </p:nvSpPr>
        <p:spPr>
          <a:xfrm>
            <a:off x="154255" y="2571750"/>
            <a:ext cx="8583542" cy="3211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References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2000" dirty="0"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1-Nagi Mekhiel, Instructions with Indirect Register Indexing for Multiple and Exponential Operations to Improve Performance?, The 12thIEEE International Conference on Computer Engineering and Systems (ICCES 2018), Dec 18-19 2018, Cairo, Egypt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200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2-Nagi Mekhiel, </a:t>
            </a:r>
            <a:r>
              <a:rPr lang="en-CA" sz="2000" spc="-10" dirty="0">
                <a:solidFill>
                  <a:srgbClr val="000000"/>
                </a:solidFill>
                <a:effectLst/>
                <a:latin typeface="+mj-lt"/>
                <a:ea typeface="SimSun" panose="02010600030101010101" pitchFamily="2" charset="-122"/>
                <a:cs typeface="Times New Roman" panose="02020603050405020304" pitchFamily="18" charset="0"/>
              </a:rPr>
              <a:t>Take the ‘No Instruction’ road past memory straits, EE Times Aug 23, 1999</a:t>
            </a:r>
            <a:endParaRPr lang="en-CA" sz="2000" dirty="0">
              <a:effectLst/>
              <a:latin typeface="+mj-lt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23288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ntel_PPT_Template_Clear_16x9_061715.potx" id="{DC130910-E4EA-463F-BF27-F9958CCEF1C8}" vid="{45351ACF-657B-46DA-AF99-D46224AE820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</TotalTime>
  <Words>480</Words>
  <Application>Microsoft Office PowerPoint</Application>
  <PresentationFormat>On-screen Show (16:9)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Intel Clear</vt:lpstr>
      <vt:lpstr>Times New Roman</vt:lpstr>
      <vt:lpstr>Wingdings</vt:lpstr>
      <vt:lpstr>Office Theme</vt:lpstr>
      <vt:lpstr>Int_PPT Template_ClearPro_16x9</vt:lpstr>
      <vt:lpstr>   No Instruction Computing Using Pointers and Operations  in Registers for Adaptable Architecture  IXPUG Annual Meeting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NERSC / LBNL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Gerber</dc:creator>
  <cp:lastModifiedBy>nagy mekhiel</cp:lastModifiedBy>
  <cp:revision>184</cp:revision>
  <cp:lastPrinted>2017-06-21T10:15:20Z</cp:lastPrinted>
  <dcterms:created xsi:type="dcterms:W3CDTF">2016-09-18T17:19:48Z</dcterms:created>
  <dcterms:modified xsi:type="dcterms:W3CDTF">2020-09-27T21:22:37Z</dcterms:modified>
</cp:coreProperties>
</file>