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4408DD-F250-46CC-BAD6-3CE767D2DF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8DBBF0-EB5F-43EC-9A6F-A292BF45743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Arithmetic operations Programming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9154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j-lt"/>
              </a:rPr>
              <a:t>Representation of digits in micro-processing systems</a:t>
            </a:r>
          </a:p>
          <a:p>
            <a:r>
              <a:rPr lang="en-US" sz="2400" b="1" dirty="0" smtClean="0">
                <a:latin typeface="+mj-lt"/>
              </a:rPr>
              <a:t>8</a:t>
            </a:r>
            <a:r>
              <a:rPr lang="en-US" sz="2400" b="1" dirty="0" smtClean="0">
                <a:latin typeface="+mj-lt"/>
              </a:rPr>
              <a:t>-bit two’s complement</a:t>
            </a:r>
          </a:p>
          <a:p>
            <a:endParaRPr lang="en-US" sz="2400" b="1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981195"/>
          <a:ext cx="7543800" cy="2276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Binary sign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Binary value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Decimal sign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Decimal value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1111 (max)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0001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1111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0000 0000</a:t>
                      </a:r>
                      <a:r>
                        <a:rPr lang="en-US" baseline="0" dirty="0" smtClean="0"/>
                        <a:t> (max)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Addition and Subtraction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Concept of Carry / Borrow bit: </a:t>
            </a:r>
          </a:p>
          <a:p>
            <a:pPr>
              <a:buNone/>
            </a:pPr>
            <a:r>
              <a:rPr lang="en-US" sz="2000" b="1" dirty="0" smtClean="0"/>
              <a:t>   </a:t>
            </a:r>
            <a:r>
              <a:rPr lang="en-US" sz="2000" b="1" dirty="0" smtClean="0">
                <a:solidFill>
                  <a:srgbClr val="FFFF00"/>
                </a:solidFill>
              </a:rPr>
              <a:t>9-th bit in 8-bit “Add” or “Subtract “operations or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17-th bit in 16-bit </a:t>
            </a:r>
            <a:r>
              <a:rPr lang="en-US" sz="2000" b="1" dirty="0" smtClean="0">
                <a:solidFill>
                  <a:srgbClr val="FFFF00"/>
                </a:solidFill>
              </a:rPr>
              <a:t>“Add” or </a:t>
            </a:r>
            <a:r>
              <a:rPr lang="en-US" sz="2000" b="1" dirty="0" smtClean="0">
                <a:solidFill>
                  <a:srgbClr val="FFFF00"/>
                </a:solidFill>
              </a:rPr>
              <a:t>“Subtract” </a:t>
            </a:r>
            <a:r>
              <a:rPr lang="en-US" sz="2000" b="1" dirty="0" smtClean="0">
                <a:solidFill>
                  <a:srgbClr val="FFFF00"/>
                </a:solidFill>
              </a:rPr>
              <a:t>operations </a:t>
            </a:r>
            <a:r>
              <a:rPr lang="en-US" sz="2000" b="1" dirty="0" smtClean="0">
                <a:solidFill>
                  <a:srgbClr val="FFFF00"/>
                </a:solidFill>
              </a:rPr>
              <a:t>is considered as a special C-bit (C-flag) in Condition Code Register (CCR)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352800"/>
            <a:ext cx="1447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1001 1001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199" y="33528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33528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$ 99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914400" y="38100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$ 74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362200" y="3810000"/>
            <a:ext cx="1447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0111 0100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199" y="38100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" y="3505200"/>
            <a:ext cx="482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-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62000" y="4191000"/>
            <a:ext cx="3217333" cy="2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1981199" y="4191000"/>
            <a:ext cx="402167" cy="228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199" y="4495800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1001 1001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199" y="44958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14400" y="44958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$ 99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914400" y="4951412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$ 74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2362199" y="4951412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1000 1011+1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199" y="4951412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62000" y="5332412"/>
            <a:ext cx="3217333" cy="2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04800" y="4648200"/>
            <a:ext cx="482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+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981199" y="5334000"/>
            <a:ext cx="402167" cy="228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62199" y="5562600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0010 0101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81199" y="55626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81199" y="55626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5626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$ 25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6705600" y="3352800"/>
            <a:ext cx="1447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0011 1001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24599" y="33528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$ 39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5257800" y="38100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$ 74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6705600" y="3810000"/>
            <a:ext cx="14478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0111 0100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24599" y="38100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648200" y="3505200"/>
            <a:ext cx="482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-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05400" y="4191000"/>
            <a:ext cx="3217333" cy="2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own Arrow 40"/>
          <p:cNvSpPr/>
          <p:nvPr/>
        </p:nvSpPr>
        <p:spPr>
          <a:xfrm>
            <a:off x="6324599" y="4191000"/>
            <a:ext cx="402167" cy="228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05599" y="4495800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0011 1001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24599" y="44958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257800" y="44958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$ 39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5257800" y="4951412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 $ 74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6705599" y="4951412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1000 1011+1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24599" y="4951412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5105400" y="5332412"/>
            <a:ext cx="3217333" cy="2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648200" y="4648200"/>
            <a:ext cx="482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+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6324599" y="5334000"/>
            <a:ext cx="402167" cy="228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705599" y="5562600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1100 0101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24599" y="55626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257800" y="55626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-</a:t>
            </a:r>
            <a:r>
              <a:rPr lang="en-US" b="1" dirty="0" smtClean="0"/>
              <a:t> $ C5</a:t>
            </a:r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5257800" y="6172200"/>
            <a:ext cx="965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-</a:t>
            </a:r>
            <a:r>
              <a:rPr lang="en-US" b="1" dirty="0" smtClean="0"/>
              <a:t>  $C5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6324599" y="6172200"/>
            <a:ext cx="402167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>
          <a:xfrm>
            <a:off x="7162799" y="5867400"/>
            <a:ext cx="402167" cy="228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05599" y="6172200"/>
            <a:ext cx="1528233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0011 1010+1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178800" y="3352800"/>
            <a:ext cx="7366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r>
              <a:rPr lang="en-US" b="1" dirty="0"/>
              <a:t> </a:t>
            </a:r>
            <a:r>
              <a:rPr lang="en-US" b="1" dirty="0" smtClean="0"/>
              <a:t>57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8178800" y="3810000"/>
            <a:ext cx="7366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r>
              <a:rPr lang="en-US" b="1" dirty="0"/>
              <a:t> </a:t>
            </a:r>
            <a:r>
              <a:rPr lang="en-US" b="1" dirty="0" smtClean="0"/>
              <a:t>116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8229600" y="6172200"/>
            <a:ext cx="7366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-</a:t>
            </a:r>
            <a:r>
              <a:rPr lang="en-US" b="1" dirty="0" smtClean="0"/>
              <a:t> 59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1" grpId="0" animBg="1"/>
      <p:bldP spid="52" grpId="0" animBg="1"/>
      <p:bldP spid="54" grpId="0" animBg="1"/>
      <p:bldP spid="55" grpId="0" animBg="1"/>
      <p:bldP spid="57" grpId="0" animBg="1"/>
      <p:bldP spid="59" grpId="0" animBg="1"/>
      <p:bldP spid="65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Programming the Subtraction operation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854696" cy="4114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Org  $1500              ; </a:t>
            </a:r>
            <a:r>
              <a:rPr lang="en-US" sz="2400" b="1" dirty="0" smtClean="0">
                <a:solidFill>
                  <a:srgbClr val="92D050"/>
                </a:solidFill>
              </a:rPr>
              <a:t>Starting  address of the program</a:t>
            </a:r>
          </a:p>
          <a:p>
            <a:pPr algn="l"/>
            <a:r>
              <a:rPr lang="en-US" sz="2400" b="1" dirty="0" smtClean="0"/>
              <a:t>LDAA # $ 39               ; Load BCD digit $39 (0011 1001)</a:t>
            </a:r>
          </a:p>
          <a:p>
            <a:pPr algn="l"/>
            <a:r>
              <a:rPr lang="en-US" sz="2400" b="1" dirty="0" smtClean="0"/>
              <a:t>SBCA # $ 74                ; Subtract  BCD $ 74 (0111 0100)</a:t>
            </a:r>
          </a:p>
          <a:p>
            <a:pPr algn="l"/>
            <a:r>
              <a:rPr lang="en-US" sz="2400" b="1" dirty="0" smtClean="0"/>
              <a:t>STAA $1001                ; Store the result in address $1001</a:t>
            </a:r>
          </a:p>
          <a:p>
            <a:pPr algn="l"/>
            <a:r>
              <a:rPr lang="en-US" sz="2400" b="1" dirty="0" smtClean="0"/>
              <a:t>END 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>
                <a:solidFill>
                  <a:srgbClr val="FFC000"/>
                </a:solidFill>
              </a:rPr>
              <a:t>Please read pp. 50  to 60: </a:t>
            </a:r>
            <a:r>
              <a:rPr lang="en-US" sz="2400" b="1" dirty="0" smtClean="0"/>
              <a:t>“Multi-precision operations, BCD operations and Multiplication &amp; Division operations. </a:t>
            </a:r>
            <a:r>
              <a:rPr lang="en-US" sz="2400" b="1" i="1" dirty="0" smtClean="0"/>
              <a:t>Read example programs</a:t>
            </a:r>
            <a:r>
              <a:rPr lang="en-US" sz="2400" b="1" dirty="0" smtClean="0"/>
              <a:t>.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algn="l"/>
            <a:r>
              <a:rPr lang="en-US" sz="2400" b="1" dirty="0" smtClean="0"/>
              <a:t> 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Condition Code Register (CCR)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Condition code Register (CCR) </a:t>
            </a:r>
            <a:r>
              <a:rPr lang="en-US" sz="2400" b="1" dirty="0" smtClean="0"/>
              <a:t>is special purpose register which </a:t>
            </a:r>
            <a:r>
              <a:rPr lang="en-US" sz="2400" b="1" i="1" dirty="0" smtClean="0"/>
              <a:t>contains </a:t>
            </a:r>
            <a:r>
              <a:rPr lang="en-US" sz="2400" b="1" i="1" dirty="0" smtClean="0"/>
              <a:t>set of flags </a:t>
            </a:r>
            <a:r>
              <a:rPr lang="en-US" sz="2400" b="1" dirty="0" smtClean="0"/>
              <a:t>indicating conditions of the operation recently executed</a:t>
            </a:r>
          </a:p>
          <a:p>
            <a:endParaRPr lang="en-US" sz="24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514600"/>
          <a:ext cx="7010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 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 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Bit 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3581400"/>
            <a:ext cx="28956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Bit 0</a:t>
            </a:r>
            <a:r>
              <a:rPr lang="en-US" dirty="0" smtClean="0">
                <a:solidFill>
                  <a:schemeClr val="bg1"/>
                </a:solidFill>
              </a:rPr>
              <a:t>: C-bit =&gt; Carry Flag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962400"/>
            <a:ext cx="7772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Bit 1</a:t>
            </a:r>
            <a:r>
              <a:rPr lang="en-US" dirty="0" smtClean="0">
                <a:solidFill>
                  <a:schemeClr val="bg1"/>
                </a:solidFill>
              </a:rPr>
              <a:t>: V-bit =&gt; Overflow Flag. Whenever result of a two’s   compliment operation is out of range V=1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4648200"/>
            <a:ext cx="7772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Bit 2</a:t>
            </a:r>
            <a:r>
              <a:rPr lang="en-US" dirty="0" smtClean="0">
                <a:solidFill>
                  <a:schemeClr val="bg1"/>
                </a:solidFill>
              </a:rPr>
              <a:t>: Z-bit =&gt; Zero Flag. Whenever result is 0 than Z=1, otherwise Z=0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5029200"/>
            <a:ext cx="7772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Bit 3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-bit =&gt; Whenever the most significant bit of the result of operation is = 1, than N=1, Otherwise, N=0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5715000"/>
            <a:ext cx="7772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Bit 5: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-bit =&gt; Half-carry flag is carry flag for lower 4-bits to the upper 4  bits.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Program Loops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Loop is program element for repetitive operation with determined segment of algorithm.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CCFF66"/>
                </a:solidFill>
              </a:rPr>
              <a:t>Definition 1: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Finite loop </a:t>
            </a:r>
            <a:r>
              <a:rPr lang="en-US" sz="2400" b="1" dirty="0" smtClean="0"/>
              <a:t>a sequence of instructions </a:t>
            </a:r>
            <a:r>
              <a:rPr lang="en-US" sz="2400" b="1" dirty="0" smtClean="0"/>
              <a:t>t</a:t>
            </a:r>
            <a:r>
              <a:rPr lang="en-US" sz="2400" b="1" dirty="0" smtClean="0"/>
              <a:t>hat will be executed for finite number of times 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CCFF66"/>
                </a:solidFill>
              </a:rPr>
              <a:t>Definition2: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Endless </a:t>
            </a:r>
            <a:r>
              <a:rPr lang="en-US" sz="2400" b="1" u="sng" dirty="0" smtClean="0"/>
              <a:t>loop </a:t>
            </a:r>
            <a:r>
              <a:rPr lang="en-US" sz="2400" b="1" dirty="0" smtClean="0"/>
              <a:t>a sequence of instructions that will be executed </a:t>
            </a:r>
            <a:r>
              <a:rPr lang="en-US" sz="2400" b="1" dirty="0" smtClean="0"/>
              <a:t>forever if started (until power off) </a:t>
            </a:r>
            <a:endParaRPr lang="en-U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Program Loops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Loop is program element for repetitive operation with determined segment of algorithm.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CCFF66"/>
                </a:solidFill>
              </a:rPr>
              <a:t>Definition 1: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Finite loop </a:t>
            </a:r>
            <a:r>
              <a:rPr lang="en-US" sz="2400" b="1" dirty="0" smtClean="0"/>
              <a:t>a sequence of instructions </a:t>
            </a:r>
            <a:r>
              <a:rPr lang="en-US" sz="2400" b="1" dirty="0" smtClean="0"/>
              <a:t>t</a:t>
            </a:r>
            <a:r>
              <a:rPr lang="en-US" sz="2400" b="1" dirty="0" smtClean="0"/>
              <a:t>hat will be executed for finite number of times 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CCFF66"/>
                </a:solidFill>
              </a:rPr>
              <a:t>Definition2: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Endless </a:t>
            </a:r>
            <a:r>
              <a:rPr lang="en-US" sz="2400" b="1" u="sng" dirty="0" smtClean="0"/>
              <a:t>loop </a:t>
            </a:r>
            <a:r>
              <a:rPr lang="en-US" sz="2400" b="1" dirty="0" smtClean="0"/>
              <a:t>a sequence of instructions that will be executed </a:t>
            </a:r>
            <a:r>
              <a:rPr lang="en-US" sz="2400" b="1" dirty="0" smtClean="0"/>
              <a:t>forever if started (until power off) </a:t>
            </a:r>
            <a:endParaRPr lang="en-U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</TotalTime>
  <Words>505</Words>
  <Application>Microsoft Office PowerPoint</Application>
  <PresentationFormat>On-screen Show (4:3)</PresentationFormat>
  <Paragraphs>117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Arithmetic operations Programming </vt:lpstr>
      <vt:lpstr>Addition and Subtraction </vt:lpstr>
      <vt:lpstr>Programming the Subtraction operation</vt:lpstr>
      <vt:lpstr>Condition Code Register (CCR)</vt:lpstr>
      <vt:lpstr>Program Loops</vt:lpstr>
      <vt:lpstr>Program Loops</vt:lpstr>
    </vt:vector>
  </TitlesOfParts>
  <Company>Ryerson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operations Programming</dc:title>
  <dc:creator>Lev Kirischian</dc:creator>
  <cp:lastModifiedBy>Lev Kirischian</cp:lastModifiedBy>
  <cp:revision>27</cp:revision>
  <dcterms:created xsi:type="dcterms:W3CDTF">2017-09-20T01:22:33Z</dcterms:created>
  <dcterms:modified xsi:type="dcterms:W3CDTF">2017-09-20T05:43:18Z</dcterms:modified>
</cp:coreProperties>
</file>